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4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97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33.png"/><Relationship Id="rId5" Type="http://schemas.openxmlformats.org/officeDocument/2006/relationships/image" Target="../media/image8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7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8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8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33.png"/><Relationship Id="rId3" Type="http://schemas.openxmlformats.org/officeDocument/2006/relationships/image" Target="../media/image93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8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21" Type="http://schemas.openxmlformats.org/officeDocument/2006/relationships/image" Target="../media/image3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50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33.png"/><Relationship Id="rId3" Type="http://schemas.openxmlformats.org/officeDocument/2006/relationships/image" Target="../media/image13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8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7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8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7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8750" cy="1428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542925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7620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143500"/>
            <a:ext cx="95250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619500"/>
            <a:ext cx="914400" cy="381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804160" y="2209800"/>
            <a:ext cx="65836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3600" dirty="0"/>
          </a:p>
        </p:txBody>
      </p:sp>
      <p:sp>
        <p:nvSpPr>
          <p:cNvPr id="9" name="Text 1"/>
          <p:cNvSpPr/>
          <p:nvPr/>
        </p:nvSpPr>
        <p:spPr>
          <a:xfrm>
            <a:off x="3352800" y="2819400"/>
            <a:ext cx="5486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專案報告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2804160" y="4038600"/>
            <a:ext cx="6583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團隊成員：翁嘉卿、林冠志、賴尚志、郭玟君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3352800" y="4381500"/>
            <a:ext cx="548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指導老師：張庭祯</a:t>
            </a:r>
            <a:endParaRPr lang="en-US" sz="1500" dirty="0"/>
          </a:p>
        </p:txBody>
      </p:sp>
      <p:sp>
        <p:nvSpPr>
          <p:cNvPr id="12" name="Text 4"/>
          <p:cNvSpPr/>
          <p:nvPr/>
        </p:nvSpPr>
        <p:spPr>
          <a:xfrm>
            <a:off x="10836756" y="6248400"/>
            <a:ext cx="10628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2025-10-20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15240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5181600" cy="2705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22885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" y="230505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8384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825" y="291465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44805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825" y="352425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05765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825" y="413385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800600"/>
            <a:ext cx="5181600" cy="800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04825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9150" y="51244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14097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15240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943100"/>
            <a:ext cx="2514600" cy="876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215265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1943100"/>
            <a:ext cx="2514600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20200" y="2152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2971800"/>
            <a:ext cx="2514600" cy="876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3200" y="318135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7800" y="2971800"/>
            <a:ext cx="2514600" cy="876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20200" y="31813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4000500"/>
            <a:ext cx="2514600" cy="876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3200" y="421005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4000500"/>
            <a:ext cx="2514600" cy="876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20200" y="42100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4381500" y="304800"/>
            <a:ext cx="4114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3000" dirty="0"/>
          </a:p>
        </p:txBody>
      </p:sp>
      <p:sp>
        <p:nvSpPr>
          <p:cNvPr id="35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團隊成員分工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219200" y="21336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翁嘉卿</a:t>
            </a:r>
            <a:endParaRPr lang="en-US" sz="1350" dirty="0"/>
          </a:p>
        </p:txBody>
      </p:sp>
      <p:sp>
        <p:nvSpPr>
          <p:cNvPr id="37" name="Text 3"/>
          <p:cNvSpPr/>
          <p:nvPr/>
        </p:nvSpPr>
        <p:spPr>
          <a:xfrm>
            <a:off x="1219200" y="2400300"/>
            <a:ext cx="1645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前端界面設計與實現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219200" y="2743200"/>
            <a:ext cx="13079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林冠志</a:t>
            </a:r>
            <a:endParaRPr lang="en-US" sz="1350" dirty="0"/>
          </a:p>
        </p:txBody>
      </p:sp>
      <p:sp>
        <p:nvSpPr>
          <p:cNvPr id="39" name="Text 5"/>
          <p:cNvSpPr/>
          <p:nvPr/>
        </p:nvSpPr>
        <p:spPr>
          <a:xfrm>
            <a:off x="1219200" y="3009900"/>
            <a:ext cx="1569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</a:t>
            </a:r>
            <a:r>
              <a:rPr lang="zh-TW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程式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與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API開發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1219200" y="3352800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賴尚志</a:t>
            </a:r>
            <a:endParaRPr lang="en-US" sz="1350" dirty="0"/>
          </a:p>
        </p:txBody>
      </p:sp>
      <p:sp>
        <p:nvSpPr>
          <p:cNvPr id="41" name="Text 7"/>
          <p:cNvSpPr/>
          <p:nvPr/>
        </p:nvSpPr>
        <p:spPr>
          <a:xfrm>
            <a:off x="1219200" y="3619500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資料庫設計與管理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1219200" y="396240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郭玟君</a:t>
            </a:r>
            <a:endParaRPr lang="en-US" sz="1350" dirty="0"/>
          </a:p>
        </p:txBody>
      </p:sp>
      <p:sp>
        <p:nvSpPr>
          <p:cNvPr id="43" name="Text 9"/>
          <p:cNvSpPr/>
          <p:nvPr/>
        </p:nvSpPr>
        <p:spPr>
          <a:xfrm>
            <a:off x="1219200" y="4229100"/>
            <a:ext cx="1280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項目協調與測試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1181100" y="49530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指導老師</a:t>
            </a:r>
            <a:endParaRPr lang="en-US" sz="1350" dirty="0"/>
          </a:p>
        </p:txBody>
      </p:sp>
      <p:sp>
        <p:nvSpPr>
          <p:cNvPr id="45" name="Text 11"/>
          <p:cNvSpPr/>
          <p:nvPr/>
        </p:nvSpPr>
        <p:spPr>
          <a:xfrm>
            <a:off x="1181100" y="5219700"/>
            <a:ext cx="822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張庭祯</a:t>
            </a:r>
            <a:endParaRPr lang="en-US" sz="1200" dirty="0"/>
          </a:p>
        </p:txBody>
      </p:sp>
      <p:sp>
        <p:nvSpPr>
          <p:cNvPr id="46" name="Text 12"/>
          <p:cNvSpPr/>
          <p:nvPr/>
        </p:nvSpPr>
        <p:spPr>
          <a:xfrm>
            <a:off x="6896100" y="1447800"/>
            <a:ext cx="24688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參考資料與图片来源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68199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前端框架</a:t>
            </a:r>
            <a:endParaRPr lang="en-US" sz="1350" dirty="0"/>
          </a:p>
        </p:txBody>
      </p:sp>
      <p:sp>
        <p:nvSpPr>
          <p:cNvPr id="48" name="Text 14"/>
          <p:cNvSpPr/>
          <p:nvPr/>
        </p:nvSpPr>
        <p:spPr>
          <a:xfrm>
            <a:off x="6553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Vue.js官方文件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94488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後端技術</a:t>
            </a:r>
            <a:endParaRPr lang="en-US" sz="1350" dirty="0"/>
          </a:p>
        </p:txBody>
      </p:sp>
      <p:sp>
        <p:nvSpPr>
          <p:cNvPr id="50" name="Text 16"/>
          <p:cNvSpPr/>
          <p:nvPr/>
        </p:nvSpPr>
        <p:spPr>
          <a:xfrm>
            <a:off x="9220200" y="24384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Boot文件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6762750" y="3124200"/>
            <a:ext cx="617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</a:t>
            </a:r>
            <a:endParaRPr lang="en-US" sz="1350" dirty="0"/>
          </a:p>
        </p:txBody>
      </p:sp>
      <p:sp>
        <p:nvSpPr>
          <p:cNvPr id="52" name="Text 18"/>
          <p:cNvSpPr/>
          <p:nvPr/>
        </p:nvSpPr>
        <p:spPr>
          <a:xfrm>
            <a:off x="6553200" y="34671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MySQL官方文件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9448800" y="3124200"/>
            <a:ext cx="7370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API設計</a:t>
            </a:r>
            <a:endParaRPr lang="en-US" sz="1350" dirty="0"/>
          </a:p>
        </p:txBody>
      </p:sp>
      <p:sp>
        <p:nvSpPr>
          <p:cNvPr id="54" name="Text 20"/>
          <p:cNvSpPr/>
          <p:nvPr/>
        </p:nvSpPr>
        <p:spPr>
          <a:xfrm>
            <a:off x="9220200" y="34671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獨立開發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6800850" y="41529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電子商務</a:t>
            </a:r>
            <a:endParaRPr lang="en-US" sz="1350" dirty="0"/>
          </a:p>
        </p:txBody>
      </p:sp>
      <p:sp>
        <p:nvSpPr>
          <p:cNvPr id="56" name="Text 22"/>
          <p:cNvSpPr/>
          <p:nvPr/>
        </p:nvSpPr>
        <p:spPr>
          <a:xfrm>
            <a:off x="6553200" y="44958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線上支付流程</a:t>
            </a:r>
            <a:endParaRPr lang="en-US" sz="1200" dirty="0"/>
          </a:p>
        </p:txBody>
      </p:sp>
      <p:sp>
        <p:nvSpPr>
          <p:cNvPr id="57" name="Text 23"/>
          <p:cNvSpPr/>
          <p:nvPr/>
        </p:nvSpPr>
        <p:spPr>
          <a:xfrm>
            <a:off x="9448800" y="4152900"/>
            <a:ext cx="6227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UI設計</a:t>
            </a:r>
            <a:endParaRPr lang="en-US" sz="1350" dirty="0"/>
          </a:p>
        </p:txBody>
      </p:sp>
      <p:sp>
        <p:nvSpPr>
          <p:cNvPr id="58" name="Text 24"/>
          <p:cNvSpPr/>
          <p:nvPr/>
        </p:nvSpPr>
        <p:spPr>
          <a:xfrm>
            <a:off x="9220200" y="4495800"/>
            <a:ext cx="2651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 Design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95450"/>
            <a:ext cx="5181600" cy="800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8669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" y="19621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95450"/>
            <a:ext cx="518160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8669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738" y="19621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800350"/>
            <a:ext cx="51816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29718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" y="30670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800350"/>
            <a:ext cx="51816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9718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30670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3905250"/>
            <a:ext cx="51816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40767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" y="41719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3905250"/>
            <a:ext cx="5181600" cy="800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0767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86550" y="41719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010150"/>
            <a:ext cx="5181600" cy="800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816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5350" y="52768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5010150"/>
            <a:ext cx="51816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51816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2738" y="5276850"/>
            <a:ext cx="23812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專案大綱</a:t>
            </a:r>
            <a:endParaRPr lang="en-US" sz="3000" dirty="0"/>
          </a:p>
        </p:txBody>
      </p:sp>
      <p:sp>
        <p:nvSpPr>
          <p:cNvPr id="31" name="Text 1"/>
          <p:cNvSpPr/>
          <p:nvPr/>
        </p:nvSpPr>
        <p:spPr>
          <a:xfrm>
            <a:off x="1371600" y="184785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71600" y="2114550"/>
            <a:ext cx="2926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個人智慧服裝線上商務平台項目概述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7162800" y="1847850"/>
            <a:ext cx="2191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1500" dirty="0"/>
          </a:p>
        </p:txBody>
      </p:sp>
      <p:sp>
        <p:nvSpPr>
          <p:cNvPr id="34" name="Text 4"/>
          <p:cNvSpPr/>
          <p:nvPr/>
        </p:nvSpPr>
        <p:spPr>
          <a:xfrm>
            <a:off x="7162800" y="2114550"/>
            <a:ext cx="2191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前端Vue.js結構與實現方式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371600" y="29527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1500" dirty="0"/>
          </a:p>
        </p:txBody>
      </p:sp>
      <p:sp>
        <p:nvSpPr>
          <p:cNvPr id="36" name="Text 6"/>
          <p:cNvSpPr/>
          <p:nvPr/>
        </p:nvSpPr>
        <p:spPr>
          <a:xfrm>
            <a:off x="1371600" y="32194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後端架構與核心組件說明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7162800" y="2952750"/>
            <a:ext cx="16558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7162800" y="3219450"/>
            <a:ext cx="19870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接口設計與Vue腳本實現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13716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1500" dirty="0"/>
          </a:p>
        </p:txBody>
      </p:sp>
      <p:sp>
        <p:nvSpPr>
          <p:cNvPr id="40" name="Text 10"/>
          <p:cNvSpPr/>
          <p:nvPr/>
        </p:nvSpPr>
        <p:spPr>
          <a:xfrm>
            <a:off x="13716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實體關係圖與資料庫設計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7162800" y="40576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7162800" y="43243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平台核心功能與操作流程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371600" y="5162550"/>
            <a:ext cx="201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1371600" y="542925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項目成果總結與未來發展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7162800" y="5162550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組員分工與參考資料</a:t>
            </a:r>
            <a:endParaRPr lang="en-US" sz="1500" dirty="0"/>
          </a:p>
        </p:txBody>
      </p:sp>
      <p:sp>
        <p:nvSpPr>
          <p:cNvPr id="46" name="Text 16"/>
          <p:cNvSpPr/>
          <p:nvPr/>
        </p:nvSpPr>
        <p:spPr>
          <a:xfrm>
            <a:off x="7162800" y="542925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團隊貢獻與參考來源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8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10972800" cy="1076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67025"/>
            <a:ext cx="35052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057525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75" y="3190875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2867025"/>
            <a:ext cx="35052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900" y="3057525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1063" y="319087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867025"/>
            <a:ext cx="35052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3057525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4863" y="319087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57725"/>
            <a:ext cx="350520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84822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" y="4981575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4657725"/>
            <a:ext cx="35052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484822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5350" y="4981575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657725"/>
            <a:ext cx="3505200" cy="1562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4848225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9150" y="498157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524625"/>
            <a:ext cx="12192000" cy="533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334000" y="304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專案介紹</a:t>
            </a:r>
            <a:endParaRPr lang="en-US" sz="3000" dirty="0"/>
          </a:p>
        </p:txBody>
      </p:sp>
      <p:sp>
        <p:nvSpPr>
          <p:cNvPr id="26" name="Text 1"/>
          <p:cNvSpPr/>
          <p:nvPr/>
        </p:nvSpPr>
        <p:spPr>
          <a:xfrm>
            <a:off x="838200" y="1714500"/>
            <a:ext cx="105156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本專案為一個整合型的智慧服装電商平台，提供帳戶登錄、商品瀏覽、平台折扣訊息輪播、購物車管理及訂單查詢、會員中心等完整功能。透過此平台，可模擬線上購物流程，適合小型電商商家自行上架與管理商品，打造專屬的線上銷售環境。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5240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帳戶系統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8001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提供會員登入、註冊、密碼管理等功能，支持個人化服務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2578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商品管理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45339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商家可自行上架、編輯、下架商品，管理商品庫存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99160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購物體驗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8267700" y="37814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模擬完整購物流程，包含商品瀏覽、加入購物車、結帳訂單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15240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優惠活動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8001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平台折扣訊息輪播，支持促銷活動與優惠碼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257800" y="5000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會員中心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4533900" y="5572125"/>
            <a:ext cx="312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會員可查看訂單歷史、收藏商品、管理個人資料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991600" y="500062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個性化定制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8267700" y="557212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支持商家自定義品牌風格，打造專屬銷售環境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381000" y="6677025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1562100"/>
            <a:ext cx="22860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17145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419350"/>
            <a:ext cx="17145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5336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2419350"/>
            <a:ext cx="171450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2533650"/>
            <a:ext cx="1524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3371850"/>
            <a:ext cx="17145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34861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4200" y="3371850"/>
            <a:ext cx="17145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8500" y="348615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700" y="4324350"/>
            <a:ext cx="17145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45339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5276850"/>
            <a:ext cx="1714500" cy="495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53911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8625" y="1181100"/>
            <a:ext cx="6762750" cy="5486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28471" y="1181100"/>
            <a:ext cx="4206180" cy="2552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1828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171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27432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7071" y="30861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28471" y="3886200"/>
            <a:ext cx="4206180" cy="2781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57071" y="45339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57071" y="5105400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57071" y="5676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57071" y="60198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819900"/>
            <a:ext cx="12192000" cy="533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4744343" y="228600"/>
            <a:ext cx="324397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Frontend架構</a:t>
            </a:r>
            <a:endParaRPr lang="en-US" sz="3000" dirty="0"/>
          </a:p>
        </p:txBody>
      </p:sp>
      <p:sp>
        <p:nvSpPr>
          <p:cNvPr id="39" name="Text 8"/>
          <p:cNvSpPr/>
          <p:nvPr/>
        </p:nvSpPr>
        <p:spPr>
          <a:xfrm>
            <a:off x="7757071" y="14097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前端架構特色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7985671" y="1790700"/>
            <a:ext cx="420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使用Vue.js框架打造響應式介面，提供流暢購物體驗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7985671" y="21336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整合Vuex管理應用程式狀態，實現購物車與會員功能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7985671" y="2705100"/>
            <a:ext cx="42235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路由系統(Router)管理頁面切換，提供單頁應用體驗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7985671" y="30480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組件(Component)化設計，提高代碼重用性與維護性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7757071" y="4114800"/>
            <a:ext cx="3748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設計理念</a:t>
            </a:r>
            <a:endParaRPr lang="en-US" sz="1500" dirty="0"/>
          </a:p>
        </p:txBody>
      </p:sp>
      <p:sp>
        <p:nvSpPr>
          <p:cNvPr id="45" name="Text 14"/>
          <p:cNvSpPr/>
          <p:nvPr/>
        </p:nvSpPr>
        <p:spPr>
          <a:xfrm>
            <a:off x="8023771" y="4495800"/>
            <a:ext cx="34822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時尚簡約風格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象牙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白色與淡色系為主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搭配柔和</a:t>
            </a: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漸變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突顯時尚感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7947571" y="5067300"/>
            <a:ext cx="3558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響應式設計，適應多種裝置尺寸，提供一致的使用體驗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7985671" y="56388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動畫與過渡效果，增強交互感與視覺吸引力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7985671" y="5981700"/>
            <a:ext cx="35203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TW" alt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介面操作邏輯</a:t>
            </a:r>
            <a:r>
              <a:rPr lang="en-US" sz="1200" dirty="0" smtClean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優化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，確保所有用戶群體都能方便使用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381000" y="69723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001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333500"/>
            <a:ext cx="24384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4859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4450" y="16002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2705100"/>
            <a:ext cx="190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3009900"/>
            <a:ext cx="24384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31623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0" y="32766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4381500"/>
            <a:ext cx="190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0" y="4686300"/>
            <a:ext cx="213360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2400" y="48387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6225" y="49530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686300"/>
            <a:ext cx="213360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8387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49530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475" y="6057900"/>
            <a:ext cx="190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0" y="6362700"/>
            <a:ext cx="2133600" cy="952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62400" y="65151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76700" y="6629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6362700"/>
            <a:ext cx="2133600" cy="952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65151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96050" y="662940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7467600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805511" y="304800"/>
            <a:ext cx="309717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Backend架構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5524500" y="1543050"/>
            <a:ext cx="12912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Controller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5029200" y="194310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控制器，處理用戶請求，協調模型與視圖之間的數據流</a:t>
            </a:r>
            <a:endParaRPr lang="en-US" sz="1050" dirty="0"/>
          </a:p>
        </p:txBody>
      </p:sp>
      <p:sp>
        <p:nvSpPr>
          <p:cNvPr id="30" name="Text 3"/>
          <p:cNvSpPr/>
          <p:nvPr/>
        </p:nvSpPr>
        <p:spPr>
          <a:xfrm>
            <a:off x="5524500" y="3219450"/>
            <a:ext cx="9504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5029200" y="361950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服務層，實現業務邏輯，調用DAO與Repository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4457700" y="4895850"/>
            <a:ext cx="5611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DAO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3962400" y="52959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資料存取物件，提供抽象資料庫接口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6896100" y="4895850"/>
            <a:ext cx="5400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DTO</a:t>
            </a:r>
            <a:endParaRPr lang="en-US" sz="1500" dirty="0"/>
          </a:p>
        </p:txBody>
      </p:sp>
      <p:sp>
        <p:nvSpPr>
          <p:cNvPr id="35" name="Text 8"/>
          <p:cNvSpPr/>
          <p:nvPr/>
        </p:nvSpPr>
        <p:spPr>
          <a:xfrm>
            <a:off x="6400800" y="52959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資料傳輸物件，用於層間數據傳輸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4457700" y="6572250"/>
            <a:ext cx="7817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D174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3962400" y="6972300"/>
            <a:ext cx="2194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模型，表示數據與業務邏輯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6896100" y="6572250"/>
            <a:ext cx="13942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Repository</a:t>
            </a:r>
            <a:endParaRPr lang="en-US" sz="1500" dirty="0"/>
          </a:p>
        </p:txBody>
      </p:sp>
      <p:sp>
        <p:nvSpPr>
          <p:cNvPr id="39" name="Text 12"/>
          <p:cNvSpPr/>
          <p:nvPr/>
        </p:nvSpPr>
        <p:spPr>
          <a:xfrm>
            <a:off x="6400800" y="6972300"/>
            <a:ext cx="2194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倉儲，作為對象的內存集合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381000" y="7620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638300"/>
            <a:ext cx="54102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80975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18859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400300"/>
            <a:ext cx="5410200" cy="647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57175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26479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162300"/>
            <a:ext cx="541020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33375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" y="34099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924300"/>
            <a:ext cx="54102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09575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750" y="41719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686300"/>
            <a:ext cx="5410200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485775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4933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1219200"/>
            <a:ext cx="200025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1981200"/>
            <a:ext cx="54102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3695700"/>
            <a:ext cx="541020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5410200"/>
            <a:ext cx="54102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5524500"/>
            <a:ext cx="5181600" cy="116755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6781800"/>
            <a:ext cx="121920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357068" y="228600"/>
            <a:ext cx="177343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API呼叫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70485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關鍵API端點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990600" y="1752600"/>
            <a:ext cx="1164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用戶登入/註冊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990600" y="1981200"/>
            <a:ext cx="11640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/api/auth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990600" y="2514600"/>
            <a:ext cx="10508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990600" y="2743200"/>
            <a:ext cx="10508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/api/products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990600" y="32766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購物車管理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990600" y="35052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/api/cart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990600" y="4038600"/>
            <a:ext cx="8620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訂單查詢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990600" y="4267200"/>
            <a:ext cx="8620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/api/orders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990600" y="4800600"/>
            <a:ext cx="11162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折扣訊息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990600" y="5029200"/>
            <a:ext cx="11162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/api/discounts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6600825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 Script程式碼範例</a:t>
            </a:r>
            <a:endParaRPr lang="en-US" sz="1800" dirty="0"/>
          </a:p>
        </p:txBody>
      </p:sp>
      <p:sp>
        <p:nvSpPr>
          <p:cNvPr id="40" name="Text 13"/>
          <p:cNvSpPr/>
          <p:nvPr/>
        </p:nvSpPr>
        <p:spPr>
          <a:xfrm>
            <a:off x="6324600" y="1638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商品瀏覽API呼叫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438900" y="2105025"/>
            <a:ext cx="2606576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fetchProducts()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axios.get('api/products')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this.products = response.data;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2" name="Text 15"/>
          <p:cNvSpPr/>
          <p:nvPr/>
        </p:nvSpPr>
        <p:spPr>
          <a:xfrm>
            <a:off x="6324600" y="33528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購物車新增API呼叫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6438900" y="3819525"/>
            <a:ext cx="3566815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methods: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addToCart(productId)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axios.post('api/cart', { productId: productId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.then(response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this.cartItems.push(response.data);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.catch(error =&gt; {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console.log(error);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});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44" name="Text 17"/>
          <p:cNvSpPr/>
          <p:nvPr/>
        </p:nvSpPr>
        <p:spPr>
          <a:xfrm>
            <a:off x="6324600" y="50673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前後端數據交互流程</a:t>
            </a:r>
            <a:endParaRPr lang="en-US" sz="1350" dirty="0"/>
          </a:p>
        </p:txBody>
      </p:sp>
      <p:sp>
        <p:nvSpPr>
          <p:cNvPr id="45" name="Text 18"/>
          <p:cNvSpPr/>
          <p:nvPr/>
        </p:nvSpPr>
        <p:spPr>
          <a:xfrm>
            <a:off x="381000" y="69342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528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06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9200"/>
            <a:ext cx="21907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524000"/>
            <a:ext cx="11277600" cy="297120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600200"/>
            <a:ext cx="11125200" cy="281880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647605"/>
            <a:ext cx="36576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828580"/>
            <a:ext cx="219075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4647605"/>
            <a:ext cx="36576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4828580"/>
            <a:ext cx="219075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4647605"/>
            <a:ext cx="3657600" cy="133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4828580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6133505"/>
            <a:ext cx="3657600" cy="133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6314480"/>
            <a:ext cx="1333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6133505"/>
            <a:ext cx="3657600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6314480"/>
            <a:ext cx="19050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6133505"/>
            <a:ext cx="36576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6314480"/>
            <a:ext cx="190500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7619405"/>
            <a:ext cx="12192000" cy="533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0" y="228600"/>
            <a:ext cx="3657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資料庫模型與說明</a:t>
            </a:r>
            <a:endParaRPr lang="en-US" sz="3000" dirty="0"/>
          </a:p>
        </p:txBody>
      </p:sp>
      <p:sp>
        <p:nvSpPr>
          <p:cNvPr id="22" name="Text 1"/>
          <p:cNvSpPr/>
          <p:nvPr/>
        </p:nvSpPr>
        <p:spPr>
          <a:xfrm>
            <a:off x="752475" y="11811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實體關係圖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04875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用戶表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41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用戶帳號與密碼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41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個人基本資料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41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會員等級與權限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4714875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商品表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422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商品名稱與描述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422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價格與庫存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422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類別與圖片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8477250" y="48000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類別表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8039100" y="51429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類別名稱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8039100" y="53715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類別描述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8039100" y="56001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商品分類關係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81915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訂單表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41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訂單編號與日期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41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用戶與收貨地址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41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訂單狀態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468630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訂單明細表</a:t>
            </a:r>
            <a:endParaRPr lang="en-US" sz="1350" dirty="0"/>
          </a:p>
        </p:txBody>
      </p:sp>
      <p:sp>
        <p:nvSpPr>
          <p:cNvPr id="40" name="Text 19"/>
          <p:cNvSpPr/>
          <p:nvPr/>
        </p:nvSpPr>
        <p:spPr>
          <a:xfrm>
            <a:off x="422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訂單與商品關係</a:t>
            </a:r>
            <a:endParaRPr lang="en-US" sz="1050" dirty="0"/>
          </a:p>
        </p:txBody>
      </p:sp>
      <p:sp>
        <p:nvSpPr>
          <p:cNvPr id="41" name="Text 20"/>
          <p:cNvSpPr/>
          <p:nvPr/>
        </p:nvSpPr>
        <p:spPr>
          <a:xfrm>
            <a:off x="422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數量與單價</a:t>
            </a:r>
            <a:endParaRPr lang="en-US" sz="1050" dirty="0"/>
          </a:p>
        </p:txBody>
      </p:sp>
      <p:sp>
        <p:nvSpPr>
          <p:cNvPr id="42" name="Text 21"/>
          <p:cNvSpPr/>
          <p:nvPr/>
        </p:nvSpPr>
        <p:spPr>
          <a:xfrm>
            <a:off x="422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總價計算</a:t>
            </a:r>
            <a:endParaRPr lang="en-US" sz="1050" dirty="0"/>
          </a:p>
        </p:txBody>
      </p:sp>
      <p:sp>
        <p:nvSpPr>
          <p:cNvPr id="43" name="Text 22"/>
          <p:cNvSpPr/>
          <p:nvPr/>
        </p:nvSpPr>
        <p:spPr>
          <a:xfrm>
            <a:off x="8496300" y="6285905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購物車表</a:t>
            </a:r>
            <a:endParaRPr lang="en-US" sz="1350" dirty="0"/>
          </a:p>
        </p:txBody>
      </p:sp>
      <p:sp>
        <p:nvSpPr>
          <p:cNvPr id="44" name="Text 23"/>
          <p:cNvSpPr/>
          <p:nvPr/>
        </p:nvSpPr>
        <p:spPr>
          <a:xfrm>
            <a:off x="8039100" y="66288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用戶與商品關係</a:t>
            </a:r>
            <a:endParaRPr lang="en-US" sz="1050" dirty="0"/>
          </a:p>
        </p:txBody>
      </p:sp>
      <p:sp>
        <p:nvSpPr>
          <p:cNvPr id="45" name="Text 24"/>
          <p:cNvSpPr/>
          <p:nvPr/>
        </p:nvSpPr>
        <p:spPr>
          <a:xfrm>
            <a:off x="8039100" y="68574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選擇規格與數量</a:t>
            </a:r>
            <a:endParaRPr lang="en-US" sz="1050" dirty="0"/>
          </a:p>
        </p:txBody>
      </p:sp>
      <p:sp>
        <p:nvSpPr>
          <p:cNvPr id="46" name="Text 25"/>
          <p:cNvSpPr/>
          <p:nvPr/>
        </p:nvSpPr>
        <p:spPr>
          <a:xfrm>
            <a:off x="8039100" y="7086005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狀態管理</a:t>
            </a:r>
            <a:endParaRPr lang="en-US" sz="1050" dirty="0"/>
          </a:p>
        </p:txBody>
      </p:sp>
      <p:sp>
        <p:nvSpPr>
          <p:cNvPr id="47" name="Text 26"/>
          <p:cNvSpPr/>
          <p:nvPr/>
        </p:nvSpPr>
        <p:spPr>
          <a:xfrm>
            <a:off x="381000" y="7771805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43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3505200" cy="2124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05000"/>
            <a:ext cx="3505200" cy="13620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6450" y="20574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325" y="21907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905000"/>
            <a:ext cx="3505200" cy="2124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905000"/>
            <a:ext cx="3505200" cy="13620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0" y="20574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21907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1905000"/>
            <a:ext cx="3505200" cy="2124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1905000"/>
            <a:ext cx="3505200" cy="13620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4050" y="20574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4075" y="219075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57675"/>
            <a:ext cx="3505200" cy="2124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257675"/>
            <a:ext cx="3505200" cy="13620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6450" y="4410075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3613" y="4543425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4257675"/>
            <a:ext cx="3505200" cy="21240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43400" y="4257675"/>
            <a:ext cx="3505200" cy="13620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0250" y="4410075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0275" y="4543425"/>
            <a:ext cx="17145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257675"/>
            <a:ext cx="3505200" cy="21240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77200" y="4257675"/>
            <a:ext cx="3505200" cy="13620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4050" y="4410075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15500" y="4543425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6610350"/>
            <a:ext cx="12192000" cy="533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953000" y="304800"/>
            <a:ext cx="2743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系統功能介紹</a:t>
            </a:r>
            <a:endParaRPr lang="en-US" sz="3000" dirty="0"/>
          </a:p>
        </p:txBody>
      </p:sp>
      <p:sp>
        <p:nvSpPr>
          <p:cNvPr id="31" name="Text 1"/>
          <p:cNvSpPr/>
          <p:nvPr/>
        </p:nvSpPr>
        <p:spPr>
          <a:xfrm>
            <a:off x="609600" y="1409700"/>
            <a:ext cx="1316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個人智慧服裝線上商務平台提供完整的電子商務功能，為用戶打造便捷的購物體驗。</a:t>
            </a:r>
            <a:endParaRPr lang="en-US" sz="1350" dirty="0"/>
          </a:p>
        </p:txBody>
      </p:sp>
      <p:sp>
        <p:nvSpPr>
          <p:cNvPr id="32" name="Text 2"/>
          <p:cNvSpPr/>
          <p:nvPr/>
        </p:nvSpPr>
        <p:spPr>
          <a:xfrm>
            <a:off x="1981200" y="27717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帳戶登錄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7620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用戶可創建帳戶並登錄系統，管理個人訂單與收貨地址。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5715000" y="27717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商品瀏覽</a:t>
            </a:r>
            <a:endParaRPr lang="en-US" sz="1500" dirty="0"/>
          </a:p>
        </p:txBody>
      </p:sp>
      <p:sp>
        <p:nvSpPr>
          <p:cNvPr id="35" name="Text 5"/>
          <p:cNvSpPr/>
          <p:nvPr/>
        </p:nvSpPr>
        <p:spPr>
          <a:xfrm>
            <a:off x="44958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浏览平台商品分類，搜尋特定商品，查看商品詳情。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9258300" y="2771775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折扣訊息輪播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8229600" y="3419475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首頁展示最新折扣與優惠活動，提高用戶購買意願。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1885950" y="51244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購物車管理</a:t>
            </a:r>
            <a:endParaRPr lang="en-US" sz="1500" dirty="0"/>
          </a:p>
        </p:txBody>
      </p:sp>
      <p:sp>
        <p:nvSpPr>
          <p:cNvPr id="39" name="Text 9"/>
          <p:cNvSpPr/>
          <p:nvPr/>
        </p:nvSpPr>
        <p:spPr>
          <a:xfrm>
            <a:off x="762000" y="577215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將商品加入購物車，調整購買數量，刪除不需要的商品。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5715000" y="51244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訂單查詢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4495800" y="5772150"/>
            <a:ext cx="3840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查看歷史訂單，</a:t>
            </a:r>
            <a:r>
              <a:rPr lang="en-US" sz="1200" dirty="0" err="1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追蹤訂單狀態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。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9448800" y="51244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會員中心</a:t>
            </a:r>
            <a:endParaRPr lang="en-US" sz="1500" dirty="0"/>
          </a:p>
        </p:txBody>
      </p:sp>
      <p:sp>
        <p:nvSpPr>
          <p:cNvPr id="43" name="Text 13"/>
          <p:cNvSpPr/>
          <p:nvPr/>
        </p:nvSpPr>
        <p:spPr>
          <a:xfrm>
            <a:off x="8229600" y="577215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會員</a:t>
            </a:r>
            <a:r>
              <a:rPr lang="zh-TW" alt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資料更改，與密碼管理</a:t>
            </a:r>
            <a:r>
              <a:rPr lang="en-US" sz="1200" dirty="0" smtClean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。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381000" y="676275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524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19300"/>
            <a:ext cx="5334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209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33700"/>
            <a:ext cx="5334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124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48100"/>
            <a:ext cx="53340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0386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533900"/>
            <a:ext cx="53340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7244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14097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0" y="15240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019300"/>
            <a:ext cx="5334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209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933700"/>
            <a:ext cx="5334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1242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3848100"/>
            <a:ext cx="5334000" cy="990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038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991100"/>
            <a:ext cx="53340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1816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5143500" y="3048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結論與展望</a:t>
            </a:r>
            <a:endParaRPr lang="en-US" sz="3000" dirty="0"/>
          </a:p>
        </p:txBody>
      </p:sp>
      <p:sp>
        <p:nvSpPr>
          <p:cNvPr id="27" name="Text 1"/>
          <p:cNvSpPr/>
          <p:nvPr/>
        </p:nvSpPr>
        <p:spPr>
          <a:xfrm>
            <a:off x="11049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專案成果總結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028700" y="21717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成功開發完整的智慧服裝電商平台，整合前後端技術，實現線上購物核心功能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28700" y="3086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采用Vue前端框架與Spring Boot後端，建立清晰的MVC架構，提高程式碼維護性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09650" y="4000500"/>
            <a:ext cx="5669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設計合理的資料庫模型，實現商品、訂單、會員等核心實體的高效管理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90600" y="46863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響應式設計，確保平台在多種設備上的一致體驗，提升用戶滿意度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43700" y="1447800"/>
            <a:ext cx="1645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未來發展方向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6667500" y="2171700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銷售數據分析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667500" y="2400300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整合數據分析工具，幫助商家了解銷售趨勢，做出更明智的經營決策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648450" y="3086100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社交媒體整合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648450" y="3314700"/>
            <a:ext cx="5303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增加與主流社交媒體平台的整合，擴大品牌影響力，吸引更多用戶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667500" y="400050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智能推薦系統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667500" y="42291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引入人工智能算法，根據用戶喜好提供更精確的服裝推薦，提升購買意慾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629400" y="5143500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行動應用程式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29400" y="5372100"/>
            <a:ext cx="4754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開發原生手機應用，提供更流暢的購物體驗，增加用戶黏性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381000" y="64770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個人智慧服裝線上商務平台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492</Words>
  <Application>Microsoft Office PowerPoint</Application>
  <PresentationFormat>寬螢幕</PresentationFormat>
  <Paragraphs>197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ui-monospace</vt:lpstr>
      <vt:lpstr>ui-sans-serif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6</cp:revision>
  <dcterms:created xsi:type="dcterms:W3CDTF">2025-10-20T04:57:05Z</dcterms:created>
  <dcterms:modified xsi:type="dcterms:W3CDTF">2025-10-20T05:09:56Z</dcterms:modified>
</cp:coreProperties>
</file>